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66" r:id="rId4"/>
    <p:sldId id="259" r:id="rId5"/>
    <p:sldId id="257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9"/>
    <p:restoredTop sz="93395"/>
  </p:normalViewPr>
  <p:slideViewPr>
    <p:cSldViewPr snapToGrid="0" snapToObjects="1">
      <p:cViewPr>
        <p:scale>
          <a:sx n="100" d="100"/>
          <a:sy n="100" d="100"/>
        </p:scale>
        <p:origin x="1288" y="664"/>
      </p:cViewPr>
      <p:guideLst>
        <p:guide orient="horz" pos="222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9" d="100"/>
          <a:sy n="99" d="100"/>
        </p:scale>
        <p:origin x="2800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CA7BA0-B590-2242-BF27-FB85B26C3195}" type="datetimeFigureOut">
              <a:rPr lang="en-US" smtClean="0"/>
              <a:t>3/19/20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2B0DE-BD4C-FD46-9A7D-B0E60D503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10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2B0DE-BD4C-FD46-9A7D-B0E60D5035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03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2B0DE-BD4C-FD46-9A7D-B0E60D5035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77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2B0DE-BD4C-FD46-9A7D-B0E60D5035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89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2B0DE-BD4C-FD46-9A7D-B0E60D5035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41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2B0DE-BD4C-FD46-9A7D-B0E60D5035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35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CEAC-648E-194A-8209-F3980B11DF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57D1CC-C2ED-8945-A084-A57725FA6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A64D5-2F47-3A43-A32F-E373A663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4F2E-CD6D-B541-AE59-D65DCE53E733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99BFE-72C6-9B4D-A908-41A955A10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B4E34-0140-7545-893E-12F150A3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A567-1FB9-AD40-B83B-F7E8691BA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85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79BCA-F394-1C49-8408-3C9990D7C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F5EA36-BDF4-3C4E-86B5-A9B58E297D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43FC2-0DF2-5445-886D-7C8DEEE4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4F2E-CD6D-B541-AE59-D65DCE53E733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3C84E-13D4-A44A-A211-D8EC5A185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47CD0-5922-3D4B-822F-DE3B2685E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A567-1FB9-AD40-B83B-F7E8691BA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66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61DD51-0333-6649-99E4-651D70A876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3FD991-7532-5645-ACC5-FEB0DC23C2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0EBFF-DB4E-7B4C-9FC7-635A46E49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4F2E-CD6D-B541-AE59-D65DCE53E733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B8025-EF96-D440-9D09-8BE6FC910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71001-7C36-0348-9388-485688ED2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A567-1FB9-AD40-B83B-F7E8691BA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29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BFF30-4786-3341-ACBA-BC5D7BE5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E8138-7E1F-3047-8411-913AFB093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F8379-1FFF-6844-A151-01E214AA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4F2E-CD6D-B541-AE59-D65DCE53E733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4AD08-EF3C-2946-8791-E34CDDBC4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429A6-47A6-C848-AEE2-70EF3FF7F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A567-1FB9-AD40-B83B-F7E8691BA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04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4FC6B-A12E-4845-8C55-CA022E5C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813C4-9CB4-734B-9EB9-C35ED7890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73C11-C8BF-CE43-9400-9683500F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4F2E-CD6D-B541-AE59-D65DCE53E733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0BD3-19D6-344B-B295-F2F237E03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554C6-555A-DA45-839F-54B294A7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A567-1FB9-AD40-B83B-F7E8691BA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413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09DCA-009C-1B46-AF10-904CE00E8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E3627-5623-FD49-B2A0-8EFEBD8AE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1C20A-254B-EC4E-BD14-0336FC98F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5B385-E11C-B64A-9560-8667BC909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4F2E-CD6D-B541-AE59-D65DCE53E733}" type="datetimeFigureOut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FF049-9E14-E74F-9A22-DAD391D5A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1C5AB-DA21-B440-BFFA-ABF134363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A567-1FB9-AD40-B83B-F7E8691BA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56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E01D9-D363-AF42-9D9D-4E0270A5E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58977-BD45-4D4D-A64D-2C431E2EB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D3C01B-9035-324E-9730-F956AC539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23F83-205C-C64F-8EC9-C77E2F23B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F85464-1529-FA4B-A3EE-1905768AF7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F6A8C2-F5AD-C94B-B03A-86A0C1E40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4F2E-CD6D-B541-AE59-D65DCE53E733}" type="datetimeFigureOut">
              <a:rPr lang="en-US" smtClean="0"/>
              <a:t>3/19/20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DF97DB-119A-7E43-AA73-A843AEFD1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EA0D76-6B06-1842-95BB-7BAE5BB0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A567-1FB9-AD40-B83B-F7E8691BA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32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AE13-113F-D144-ADED-8D40E4FB5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7C3359-81D9-8C46-A2CD-63E239598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4F2E-CD6D-B541-AE59-D65DCE53E733}" type="datetimeFigureOut">
              <a:rPr lang="en-US" smtClean="0"/>
              <a:t>3/19/20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D54771-BB3A-774F-AB5C-F13DC55F0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A4AB1-3C14-2941-8C0C-92D095F6C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A567-1FB9-AD40-B83B-F7E8691BA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4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865E47-01B2-1C42-8340-AE882529C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4F2E-CD6D-B541-AE59-D65DCE53E733}" type="datetimeFigureOut">
              <a:rPr lang="en-US" smtClean="0"/>
              <a:t>3/19/20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4EEE1F-968B-F543-A2A3-9AC2AD621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32F40-5654-5547-A267-F5E77AD70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A567-1FB9-AD40-B83B-F7E8691BA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36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22167-1161-0D4D-A50C-760A0889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CCE62-134E-FA4A-8147-718DE8E0C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C8EA51-3E9C-5744-B482-382A6B3D4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81394-0DF5-B543-8362-C4B5F9A5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4F2E-CD6D-B541-AE59-D65DCE53E733}" type="datetimeFigureOut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774B0-C9E2-8A4D-B1DA-AC1D7BD4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8DEFD-33CC-FA4E-8BEC-7E7596C9B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A567-1FB9-AD40-B83B-F7E8691BA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26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94D90-E7E4-4241-A60A-FD08281F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BEA1B4-4CB8-244D-B2BC-7597DFA1F2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A2CD73-4A35-FA4A-8C2E-E5A985368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FAABD-B826-F343-A0C7-13403E728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4F2E-CD6D-B541-AE59-D65DCE53E733}" type="datetimeFigureOut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01FDA9-FD9A-9447-8EA4-A01795CF8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79567-DC1A-EB44-A386-E9718C284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A567-1FB9-AD40-B83B-F7E8691BA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39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4C546B-161E-0B48-8D47-FDE77D56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EA51A-09B4-CD41-8FB0-B3AC495D3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B9D1C-F0BC-9E4F-AB4D-85F152C52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14F2E-CD6D-B541-AE59-D65DCE53E733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12033-BD6F-9D42-92B8-2549572359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A0C8B-73AC-0C47-A169-2E05D28B2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FA567-1FB9-AD40-B83B-F7E8691BA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05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ochococo/OOD-Principles-In-Swift" TargetMode="External"/><Relationship Id="rId4" Type="http://schemas.openxmlformats.org/officeDocument/2006/relationships/hyperlink" Target="https://cleancoder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60D347-537C-FA49-8C82-B8D430FB0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7113" y="-68238"/>
            <a:ext cx="16266225" cy="699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06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D4BCD8-3E77-774E-A5A0-72815FA9EDBB}"/>
              </a:ext>
            </a:extLst>
          </p:cNvPr>
          <p:cNvSpPr txBox="1"/>
          <p:nvPr/>
        </p:nvSpPr>
        <p:spPr>
          <a:xfrm>
            <a:off x="5400262" y="412374"/>
            <a:ext cx="6387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dirty="0">
                <a:latin typeface="-apple-system"/>
                <a:cs typeface="Beirut" pitchFamily="2" charset="-78"/>
              </a:rPr>
              <a:t>Принцип разделения интерфейса</a:t>
            </a:r>
            <a:endParaRPr lang="en-US" sz="3200" i="0" dirty="0">
              <a:effectLst/>
              <a:latin typeface="Beirut" pitchFamily="2" charset="-78"/>
              <a:cs typeface="Beirut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DC58C-ACF7-0F46-949C-FD5163CC54A6}"/>
              </a:ext>
            </a:extLst>
          </p:cNvPr>
          <p:cNvSpPr txBox="1"/>
          <p:nvPr/>
        </p:nvSpPr>
        <p:spPr>
          <a:xfrm>
            <a:off x="390941" y="258486"/>
            <a:ext cx="2093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0" dirty="0">
                <a:effectLst/>
                <a:latin typeface="Beirut" pitchFamily="2" charset="-78"/>
                <a:cs typeface="Beirut" pitchFamily="2" charset="-78"/>
              </a:rPr>
              <a:t>SO</a:t>
            </a:r>
            <a:r>
              <a:rPr lang="en-US" sz="4800" b="1" i="0" dirty="0">
                <a:solidFill>
                  <a:srgbClr val="222222"/>
                </a:solidFill>
                <a:effectLst/>
                <a:latin typeface="Beirut" pitchFamily="2" charset="-78"/>
                <a:cs typeface="Beirut" pitchFamily="2" charset="-78"/>
              </a:rPr>
              <a:t>L</a:t>
            </a:r>
            <a:r>
              <a:rPr lang="en-US" sz="4800" b="1" i="0" dirty="0">
                <a:solidFill>
                  <a:srgbClr val="FF0000"/>
                </a:solidFill>
                <a:effectLst/>
                <a:latin typeface="Beirut" pitchFamily="2" charset="-78"/>
                <a:cs typeface="Beirut" pitchFamily="2" charset="-78"/>
              </a:rPr>
              <a:t>I</a:t>
            </a:r>
            <a:r>
              <a:rPr lang="en-US" sz="4800" b="1" i="0" dirty="0">
                <a:solidFill>
                  <a:srgbClr val="222222"/>
                </a:solidFill>
                <a:effectLst/>
                <a:latin typeface="Beirut" pitchFamily="2" charset="-78"/>
                <a:cs typeface="Beirut" pitchFamily="2" charset="-78"/>
              </a:rPr>
              <a:t>D</a:t>
            </a:r>
            <a:endParaRPr lang="en-US" sz="4800" b="0" i="0" dirty="0">
              <a:solidFill>
                <a:srgbClr val="222222"/>
              </a:solidFill>
              <a:effectLst/>
              <a:latin typeface="Beirut" pitchFamily="2" charset="-78"/>
              <a:cs typeface="Beirut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8CF73-CAC4-AB41-88FF-63B521B5486E}"/>
              </a:ext>
            </a:extLst>
          </p:cNvPr>
          <p:cNvSpPr txBox="1"/>
          <p:nvPr/>
        </p:nvSpPr>
        <p:spPr>
          <a:xfrm>
            <a:off x="182879" y="5743647"/>
            <a:ext cx="11604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>
                <a:solidFill>
                  <a:srgbClr val="222222"/>
                </a:solidFill>
                <a:latin typeface="-apple-system"/>
                <a:cs typeface="Beirut" pitchFamily="2" charset="-78"/>
              </a:rPr>
              <a:t>Много интерфейсов, специально предназначенных для клиентов, лучше, чем один интерфейс общего назначения</a:t>
            </a:r>
            <a:endParaRPr lang="en-US" sz="2800" i="0" dirty="0">
              <a:solidFill>
                <a:srgbClr val="222222"/>
              </a:solidFill>
              <a:effectLst/>
              <a:latin typeface="Beirut" pitchFamily="2" charset="-78"/>
              <a:cs typeface="Beirut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C41EC8-0CAB-1644-A8A4-E27A81EA3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267" y="1130083"/>
            <a:ext cx="7861465" cy="458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D4BCD8-3E77-774E-A5A0-72815FA9EDBB}"/>
              </a:ext>
            </a:extLst>
          </p:cNvPr>
          <p:cNvSpPr txBox="1"/>
          <p:nvPr/>
        </p:nvSpPr>
        <p:spPr>
          <a:xfrm>
            <a:off x="5400262" y="412374"/>
            <a:ext cx="6387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dirty="0">
                <a:latin typeface="-apple-system"/>
                <a:cs typeface="Beirut" pitchFamily="2" charset="-78"/>
              </a:rPr>
              <a:t>Принцип инверсии зависимостей</a:t>
            </a:r>
            <a:endParaRPr lang="en-US" sz="3200" i="0" dirty="0">
              <a:effectLst/>
              <a:latin typeface="Beirut" pitchFamily="2" charset="-78"/>
              <a:cs typeface="Beirut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DC58C-ACF7-0F46-949C-FD5163CC54A6}"/>
              </a:ext>
            </a:extLst>
          </p:cNvPr>
          <p:cNvSpPr txBox="1"/>
          <p:nvPr/>
        </p:nvSpPr>
        <p:spPr>
          <a:xfrm>
            <a:off x="390941" y="258486"/>
            <a:ext cx="2093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0" dirty="0">
                <a:effectLst/>
                <a:latin typeface="Beirut" pitchFamily="2" charset="-78"/>
                <a:cs typeface="Beirut" pitchFamily="2" charset="-78"/>
              </a:rPr>
              <a:t>SO</a:t>
            </a:r>
            <a:r>
              <a:rPr lang="en-US" sz="4800" b="1" i="0" dirty="0">
                <a:solidFill>
                  <a:srgbClr val="222222"/>
                </a:solidFill>
                <a:effectLst/>
                <a:latin typeface="Beirut" pitchFamily="2" charset="-78"/>
                <a:cs typeface="Beirut" pitchFamily="2" charset="-78"/>
              </a:rPr>
              <a:t>LI</a:t>
            </a:r>
            <a:r>
              <a:rPr lang="en-US" sz="4800" b="1" i="0" dirty="0">
                <a:solidFill>
                  <a:srgbClr val="FF0000"/>
                </a:solidFill>
                <a:effectLst/>
                <a:latin typeface="Beirut" pitchFamily="2" charset="-78"/>
                <a:cs typeface="Beirut" pitchFamily="2" charset="-78"/>
              </a:rPr>
              <a:t>D</a:t>
            </a:r>
            <a:endParaRPr lang="en-US" sz="4800" b="0" i="0" dirty="0">
              <a:solidFill>
                <a:srgbClr val="FF0000"/>
              </a:solidFill>
              <a:effectLst/>
              <a:latin typeface="Beirut" pitchFamily="2" charset="-78"/>
              <a:cs typeface="Beirut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8CF73-CAC4-AB41-88FF-63B521B5486E}"/>
              </a:ext>
            </a:extLst>
          </p:cNvPr>
          <p:cNvSpPr txBox="1"/>
          <p:nvPr/>
        </p:nvSpPr>
        <p:spPr>
          <a:xfrm>
            <a:off x="182879" y="6170367"/>
            <a:ext cx="11604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>
                <a:solidFill>
                  <a:srgbClr val="222222"/>
                </a:solidFill>
                <a:latin typeface="-apple-system"/>
                <a:cs typeface="Beirut" pitchFamily="2" charset="-78"/>
              </a:rPr>
              <a:t>Объектом зависимости должна быть абстракция, а не что-то конкретное</a:t>
            </a:r>
            <a:endParaRPr lang="en-US" sz="2800" i="0" dirty="0">
              <a:solidFill>
                <a:srgbClr val="222222"/>
              </a:solidFill>
              <a:effectLst/>
              <a:latin typeface="Beirut" pitchFamily="2" charset="-78"/>
              <a:cs typeface="Beirut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0FF280-585E-3A49-9198-C5746466D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72" y="1080276"/>
            <a:ext cx="7938655" cy="49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74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04C159-A3F0-F043-B84B-D6B67A0E0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072" y="1246793"/>
            <a:ext cx="7633855" cy="4580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8C0E3F-657E-1242-B030-0AAA31EDE610}"/>
              </a:ext>
            </a:extLst>
          </p:cNvPr>
          <p:cNvSpPr txBox="1"/>
          <p:nvPr/>
        </p:nvSpPr>
        <p:spPr>
          <a:xfrm>
            <a:off x="1043985" y="5827106"/>
            <a:ext cx="101040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-apple-system"/>
                <a:cs typeface="Beirut" pitchFamily="2" charset="-78"/>
              </a:rPr>
              <a:t>Bonus: </a:t>
            </a:r>
            <a:r>
              <a:rPr lang="en-US" sz="2800" dirty="0">
                <a:hlinkClick r:id="rId4"/>
              </a:rPr>
              <a:t>https://cleancoders.com/</a:t>
            </a:r>
            <a:endParaRPr lang="en-US" sz="2800" i="0" dirty="0">
              <a:effectLst/>
              <a:latin typeface="-apple-system"/>
              <a:cs typeface="Beirut" pitchFamily="2" charset="-78"/>
            </a:endParaRPr>
          </a:p>
          <a:p>
            <a:pPr algn="ctr"/>
            <a:r>
              <a:rPr lang="en-US" sz="2800" dirty="0">
                <a:latin typeface="-apple-system"/>
                <a:cs typeface="Beirut" pitchFamily="2" charset="-78"/>
              </a:rPr>
              <a:t>Examples: </a:t>
            </a:r>
            <a:r>
              <a:rPr lang="en-US" sz="2800" dirty="0">
                <a:hlinkClick r:id="rId5"/>
              </a:rPr>
              <a:t>https://github.com/ochococo/OOD-Principles-In-Swift</a:t>
            </a:r>
            <a:br>
              <a:rPr lang="en-US" sz="2800" dirty="0"/>
            </a:br>
            <a:endParaRPr lang="en-US" sz="2800" i="0" dirty="0">
              <a:effectLst/>
              <a:latin typeface="Beirut" pitchFamily="2" charset="-78"/>
              <a:cs typeface="Beirut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B4DD8F-1850-FE44-94FB-43C1924DAFBF}"/>
              </a:ext>
            </a:extLst>
          </p:cNvPr>
          <p:cNvSpPr txBox="1"/>
          <p:nvPr/>
        </p:nvSpPr>
        <p:spPr>
          <a:xfrm>
            <a:off x="0" y="26155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0" dirty="0">
                <a:effectLst/>
                <a:latin typeface="Beirut" pitchFamily="2" charset="-78"/>
                <a:cs typeface="Beirut" pitchFamily="2" charset="-78"/>
              </a:rPr>
              <a:t>SO</a:t>
            </a:r>
            <a:r>
              <a:rPr lang="en-US" sz="4800" b="1" i="0" dirty="0">
                <a:solidFill>
                  <a:srgbClr val="222222"/>
                </a:solidFill>
                <a:effectLst/>
                <a:latin typeface="Beirut" pitchFamily="2" charset="-78"/>
                <a:cs typeface="Beirut" pitchFamily="2" charset="-78"/>
              </a:rPr>
              <a:t>LI</a:t>
            </a:r>
            <a:r>
              <a:rPr lang="en-US" sz="4800" b="1" i="0" dirty="0">
                <a:effectLst/>
                <a:latin typeface="Beirut" pitchFamily="2" charset="-78"/>
                <a:cs typeface="Beirut" pitchFamily="2" charset="-78"/>
              </a:rPr>
              <a:t>D</a:t>
            </a:r>
            <a:r>
              <a:rPr lang="en-US" sz="4800" b="1" i="0" dirty="0">
                <a:solidFill>
                  <a:srgbClr val="FF0000"/>
                </a:solidFill>
                <a:effectLst/>
                <a:latin typeface="Beirut" pitchFamily="2" charset="-78"/>
                <a:cs typeface="Beirut" pitchFamily="2" charset="-78"/>
              </a:rPr>
              <a:t> = </a:t>
            </a:r>
            <a:r>
              <a:rPr lang="ru-RU" sz="4800" b="1" dirty="0">
                <a:solidFill>
                  <a:srgbClr val="FF0000"/>
                </a:solidFill>
                <a:latin typeface="Beirut" pitchFamily="2" charset="-78"/>
                <a:cs typeface="Beirut" pitchFamily="2" charset="-78"/>
              </a:rPr>
              <a:t>д</a:t>
            </a:r>
            <a:r>
              <a:rPr lang="ru-RU" sz="4800" b="1" i="0" dirty="0">
                <a:solidFill>
                  <a:srgbClr val="FF0000"/>
                </a:solidFill>
                <a:effectLst/>
                <a:latin typeface="Beirut" pitchFamily="2" charset="-78"/>
                <a:cs typeface="Beirut" pitchFamily="2" charset="-78"/>
              </a:rPr>
              <a:t>исциплина</a:t>
            </a:r>
            <a:endParaRPr lang="en-US" sz="4800" b="0" i="0" dirty="0">
              <a:solidFill>
                <a:srgbClr val="FF0000"/>
              </a:solidFill>
              <a:effectLst/>
              <a:latin typeface="Beirut" pitchFamily="2" charset="-78"/>
              <a:cs typeface="Beirut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28281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D2FD47-3814-3D4B-B2B3-C5157F155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5139" y="0"/>
            <a:ext cx="9144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1CA1DF-3E79-0547-8649-4F6D35CEA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723" y="-118533"/>
            <a:ext cx="6846277" cy="697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34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7D1909-82F1-6F48-A1BD-75567FD7A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9195"/>
            <a:ext cx="12192000" cy="813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31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99E7DF-F599-AB4D-AEF6-FAFA019E2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6" b="100000" l="0" r="99429">
                        <a14:foregroundMark x1="18714" y1="90714" x2="39000" y2="98429"/>
                        <a14:backgroundMark x1="62286" y1="5714" x2="29286" y2="4571"/>
                        <a14:backgroundMark x1="28000" y1="5714" x2="14857" y2="45143"/>
                        <a14:backgroundMark x1="17571" y1="47000" x2="15143" y2="68857"/>
                        <a14:backgroundMark x1="10857" y1="69571" x2="0" y2="747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794849" y="536713"/>
            <a:ext cx="4906083" cy="4906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BB2512-A222-804B-A480-32B0290818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25" b="100000" l="0" r="80018">
                        <a14:backgroundMark x1="36372" y1="14196" x2="68298" y2="82334"/>
                        <a14:backgroundMark x1="67041" y1="83281" x2="86619" y2="35174"/>
                        <a14:backgroundMark x1="86080" y1="34858" x2="82622" y2="8754"/>
                        <a14:backgroundMark x1="86798" y1="18612" x2="86798" y2="18612"/>
                        <a14:backgroundMark x1="81904" y1="11278" x2="41087" y2="14826"/>
                        <a14:backgroundMark x1="20251" y1="4338" x2="13336" y2="15142"/>
                        <a14:backgroundMark x1="12618" y1="16404" x2="15716" y2="40300"/>
                        <a14:backgroundMark x1="14998" y1="40931" x2="2290" y2="52050"/>
                        <a14:backgroundMark x1="1572" y1="52681" x2="853" y2="99842"/>
                        <a14:backgroundMark x1="35115" y1="29101" x2="36013" y2="34543"/>
                        <a14:backgroundMark x1="35474" y1="35174" x2="32555" y2="46688"/>
                        <a14:backgroundMark x1="32196" y1="46688" x2="43107" y2="37066"/>
                        <a14:backgroundMark x1="35429" y1="31703" x2="34261" y2="33754"/>
                      </a14:backgroundRemoval>
                    </a14:imgEffect>
                  </a14:imgLayer>
                </a14:imgProps>
              </a:ext>
            </a:extLst>
          </a:blip>
          <a:srcRect r="38592"/>
          <a:stretch/>
        </p:blipFill>
        <p:spPr>
          <a:xfrm>
            <a:off x="361483" y="690953"/>
            <a:ext cx="5124917" cy="4751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532873-CD77-B64E-9277-2C23CC346041}"/>
              </a:ext>
            </a:extLst>
          </p:cNvPr>
          <p:cNvSpPr txBox="1"/>
          <p:nvPr/>
        </p:nvSpPr>
        <p:spPr>
          <a:xfrm>
            <a:off x="0" y="5530939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irut" pitchFamily="2" charset="-78"/>
                <a:cs typeface="Beirut" pitchFamily="2" charset="-78"/>
              </a:rPr>
              <a:t>Robert C. Martin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00669-02B8-DC4D-9FE7-31DCB952067F}"/>
              </a:ext>
            </a:extLst>
          </p:cNvPr>
          <p:cNvSpPr txBox="1"/>
          <p:nvPr/>
        </p:nvSpPr>
        <p:spPr>
          <a:xfrm>
            <a:off x="6096000" y="5530939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irut" pitchFamily="2" charset="-78"/>
                <a:cs typeface="Beirut" pitchFamily="2" charset="-78"/>
              </a:rPr>
              <a:t>Michael Feathers</a:t>
            </a:r>
          </a:p>
        </p:txBody>
      </p:sp>
    </p:spTree>
    <p:extLst>
      <p:ext uri="{BB962C8B-B14F-4D97-AF65-F5344CB8AC3E}">
        <p14:creationId xmlns:p14="http://schemas.microsoft.com/office/powerpoint/2010/main" val="2059103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D47175-BB14-1544-AB8F-B9084DD1C2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83" b="55309"/>
          <a:stretch/>
        </p:blipFill>
        <p:spPr>
          <a:xfrm>
            <a:off x="2343829" y="1181677"/>
            <a:ext cx="7504342" cy="471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90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4219A5-AC25-BB46-A386-0F074D8F9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32" y="472036"/>
            <a:ext cx="11216936" cy="59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89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D4BCD8-3E77-774E-A5A0-72815FA9EDBB}"/>
              </a:ext>
            </a:extLst>
          </p:cNvPr>
          <p:cNvSpPr txBox="1"/>
          <p:nvPr/>
        </p:nvSpPr>
        <p:spPr>
          <a:xfrm>
            <a:off x="4104640" y="412374"/>
            <a:ext cx="7683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b="0" i="0" dirty="0">
                <a:effectLst/>
                <a:latin typeface="-apple-system"/>
                <a:cs typeface="Beirut" pitchFamily="2" charset="-78"/>
              </a:rPr>
              <a:t>Принцип единственной ответственности</a:t>
            </a:r>
            <a:endParaRPr lang="en-US" sz="3200" b="0" i="0" dirty="0">
              <a:effectLst/>
              <a:latin typeface="Beirut" pitchFamily="2" charset="-78"/>
              <a:cs typeface="Beirut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DC58C-ACF7-0F46-949C-FD5163CC54A6}"/>
              </a:ext>
            </a:extLst>
          </p:cNvPr>
          <p:cNvSpPr txBox="1"/>
          <p:nvPr/>
        </p:nvSpPr>
        <p:spPr>
          <a:xfrm>
            <a:off x="390941" y="258486"/>
            <a:ext cx="2093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0" dirty="0">
                <a:solidFill>
                  <a:srgbClr val="FF0000"/>
                </a:solidFill>
                <a:effectLst/>
                <a:latin typeface="Beirut" pitchFamily="2" charset="-78"/>
                <a:cs typeface="Beirut" pitchFamily="2" charset="-78"/>
              </a:rPr>
              <a:t>S</a:t>
            </a:r>
            <a:r>
              <a:rPr lang="en-US" sz="4800" b="1" i="0" dirty="0">
                <a:solidFill>
                  <a:srgbClr val="222222"/>
                </a:solidFill>
                <a:effectLst/>
                <a:latin typeface="Beirut" pitchFamily="2" charset="-78"/>
                <a:cs typeface="Beirut" pitchFamily="2" charset="-78"/>
              </a:rPr>
              <a:t>OLID</a:t>
            </a:r>
            <a:endParaRPr lang="en-US" sz="4800" b="0" i="0" dirty="0">
              <a:solidFill>
                <a:srgbClr val="222222"/>
              </a:solidFill>
              <a:effectLst/>
              <a:latin typeface="Beirut" pitchFamily="2" charset="-78"/>
              <a:cs typeface="Beirut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8CF73-CAC4-AB41-88FF-63B521B5486E}"/>
              </a:ext>
            </a:extLst>
          </p:cNvPr>
          <p:cNvSpPr txBox="1"/>
          <p:nvPr/>
        </p:nvSpPr>
        <p:spPr>
          <a:xfrm>
            <a:off x="-1" y="6170367"/>
            <a:ext cx="11787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i="0" dirty="0">
                <a:solidFill>
                  <a:srgbClr val="222222"/>
                </a:solidFill>
                <a:effectLst/>
                <a:latin typeface="-apple-system"/>
                <a:cs typeface="Beirut" pitchFamily="2" charset="-78"/>
              </a:rPr>
              <a:t>Каждый класс должен иметь только одну причину для изменения</a:t>
            </a:r>
            <a:endParaRPr lang="en-US" sz="2800" i="0" dirty="0">
              <a:solidFill>
                <a:srgbClr val="222222"/>
              </a:solidFill>
              <a:effectLst/>
              <a:latin typeface="Beirut" pitchFamily="2" charset="-78"/>
              <a:cs typeface="Beirut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824256-6512-8348-9461-1501F9ECF5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9" t="11259" r="7333" b="12296"/>
          <a:stretch/>
        </p:blipFill>
        <p:spPr>
          <a:xfrm>
            <a:off x="3142196" y="1089483"/>
            <a:ext cx="5786355" cy="492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81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D4BCD8-3E77-774E-A5A0-72815FA9EDBB}"/>
              </a:ext>
            </a:extLst>
          </p:cNvPr>
          <p:cNvSpPr txBox="1"/>
          <p:nvPr/>
        </p:nvSpPr>
        <p:spPr>
          <a:xfrm>
            <a:off x="5400262" y="412374"/>
            <a:ext cx="6387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dirty="0">
                <a:latin typeface="-apple-system"/>
                <a:cs typeface="Beirut" pitchFamily="2" charset="-78"/>
              </a:rPr>
              <a:t>Принцип открытости/закрытости</a:t>
            </a:r>
            <a:endParaRPr lang="en-US" sz="3200" i="0" dirty="0">
              <a:effectLst/>
              <a:latin typeface="Beirut" pitchFamily="2" charset="-78"/>
              <a:cs typeface="Beirut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DC58C-ACF7-0F46-949C-FD5163CC54A6}"/>
              </a:ext>
            </a:extLst>
          </p:cNvPr>
          <p:cNvSpPr txBox="1"/>
          <p:nvPr/>
        </p:nvSpPr>
        <p:spPr>
          <a:xfrm>
            <a:off x="390941" y="258486"/>
            <a:ext cx="2093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0" dirty="0">
                <a:effectLst/>
                <a:latin typeface="Beirut" pitchFamily="2" charset="-78"/>
                <a:cs typeface="Beirut" pitchFamily="2" charset="-78"/>
              </a:rPr>
              <a:t>S</a:t>
            </a:r>
            <a:r>
              <a:rPr lang="en-US" sz="4800" b="1" i="0" dirty="0">
                <a:solidFill>
                  <a:srgbClr val="FF0000"/>
                </a:solidFill>
                <a:effectLst/>
                <a:latin typeface="Beirut" pitchFamily="2" charset="-78"/>
                <a:cs typeface="Beirut" pitchFamily="2" charset="-78"/>
              </a:rPr>
              <a:t>O</a:t>
            </a:r>
            <a:r>
              <a:rPr lang="en-US" sz="4800" b="1" i="0" dirty="0">
                <a:solidFill>
                  <a:srgbClr val="222222"/>
                </a:solidFill>
                <a:effectLst/>
                <a:latin typeface="Beirut" pitchFamily="2" charset="-78"/>
                <a:cs typeface="Beirut" pitchFamily="2" charset="-78"/>
              </a:rPr>
              <a:t>LID</a:t>
            </a:r>
            <a:endParaRPr lang="en-US" sz="4800" b="0" i="0" dirty="0">
              <a:solidFill>
                <a:srgbClr val="222222"/>
              </a:solidFill>
              <a:effectLst/>
              <a:latin typeface="Beirut" pitchFamily="2" charset="-78"/>
              <a:cs typeface="Beirut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8CF73-CAC4-AB41-88FF-63B521B5486E}"/>
              </a:ext>
            </a:extLst>
          </p:cNvPr>
          <p:cNvSpPr txBox="1"/>
          <p:nvPr/>
        </p:nvSpPr>
        <p:spPr>
          <a:xfrm>
            <a:off x="182879" y="5743647"/>
            <a:ext cx="11604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>
                <a:solidFill>
                  <a:srgbClr val="222222"/>
                </a:solidFill>
                <a:latin typeface="-apple-system"/>
                <a:cs typeface="Beirut" pitchFamily="2" charset="-78"/>
              </a:rPr>
              <a:t>Программные сущности (классы, модули, функции и т. п.) должны быть открыты для расширения, но закрыты для изменения</a:t>
            </a:r>
            <a:endParaRPr lang="en-US" sz="2800" i="0" dirty="0">
              <a:solidFill>
                <a:srgbClr val="222222"/>
              </a:solidFill>
              <a:effectLst/>
              <a:latin typeface="Beirut" pitchFamily="2" charset="-78"/>
              <a:cs typeface="Beirut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51E9E-495C-5C4D-98D1-EFF710CF2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7" t="8593" r="9941" b="25333"/>
          <a:stretch/>
        </p:blipFill>
        <p:spPr>
          <a:xfrm flipH="1">
            <a:off x="2627023" y="1130123"/>
            <a:ext cx="6943681" cy="459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24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D4BCD8-3E77-774E-A5A0-72815FA9EDBB}"/>
              </a:ext>
            </a:extLst>
          </p:cNvPr>
          <p:cNvSpPr txBox="1"/>
          <p:nvPr/>
        </p:nvSpPr>
        <p:spPr>
          <a:xfrm>
            <a:off x="4185920" y="412374"/>
            <a:ext cx="7601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dirty="0">
                <a:latin typeface="-apple-system"/>
                <a:cs typeface="Beirut" pitchFamily="2" charset="-78"/>
              </a:rPr>
              <a:t>Принцип подстановки Барбары Лисков</a:t>
            </a:r>
            <a:endParaRPr lang="en-US" sz="3200" i="0" dirty="0">
              <a:effectLst/>
              <a:latin typeface="Beirut" pitchFamily="2" charset="-78"/>
              <a:cs typeface="Beirut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DC58C-ACF7-0F46-949C-FD5163CC54A6}"/>
              </a:ext>
            </a:extLst>
          </p:cNvPr>
          <p:cNvSpPr txBox="1"/>
          <p:nvPr/>
        </p:nvSpPr>
        <p:spPr>
          <a:xfrm>
            <a:off x="390941" y="258486"/>
            <a:ext cx="2093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0" dirty="0">
                <a:effectLst/>
                <a:latin typeface="Beirut" pitchFamily="2" charset="-78"/>
                <a:cs typeface="Beirut" pitchFamily="2" charset="-78"/>
              </a:rPr>
              <a:t>SO</a:t>
            </a:r>
            <a:r>
              <a:rPr lang="en-US" sz="4800" b="1" i="0" dirty="0">
                <a:solidFill>
                  <a:srgbClr val="FF0000"/>
                </a:solidFill>
                <a:effectLst/>
                <a:latin typeface="Beirut" pitchFamily="2" charset="-78"/>
                <a:cs typeface="Beirut" pitchFamily="2" charset="-78"/>
              </a:rPr>
              <a:t>L</a:t>
            </a:r>
            <a:r>
              <a:rPr lang="en-US" sz="4800" b="1" i="0" dirty="0">
                <a:solidFill>
                  <a:srgbClr val="222222"/>
                </a:solidFill>
                <a:effectLst/>
                <a:latin typeface="Beirut" pitchFamily="2" charset="-78"/>
                <a:cs typeface="Beirut" pitchFamily="2" charset="-78"/>
              </a:rPr>
              <a:t>ID</a:t>
            </a:r>
            <a:endParaRPr lang="en-US" sz="4800" b="0" i="0" dirty="0">
              <a:solidFill>
                <a:srgbClr val="222222"/>
              </a:solidFill>
              <a:effectLst/>
              <a:latin typeface="Beirut" pitchFamily="2" charset="-78"/>
              <a:cs typeface="Beirut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8CF73-CAC4-AB41-88FF-63B521B5486E}"/>
              </a:ext>
            </a:extLst>
          </p:cNvPr>
          <p:cNvSpPr txBox="1"/>
          <p:nvPr/>
        </p:nvSpPr>
        <p:spPr>
          <a:xfrm>
            <a:off x="182879" y="5494263"/>
            <a:ext cx="116049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>
                <a:solidFill>
                  <a:srgbClr val="222222"/>
                </a:solidFill>
                <a:latin typeface="-apple-system"/>
                <a:cs typeface="Beirut" pitchFamily="2" charset="-78"/>
              </a:rPr>
              <a:t>Необходимо, чтобы подклассы могли бы служить заменой </a:t>
            </a:r>
            <a:br>
              <a:rPr lang="en-US" sz="2800" dirty="0">
                <a:solidFill>
                  <a:srgbClr val="222222"/>
                </a:solidFill>
                <a:latin typeface="-apple-system"/>
                <a:cs typeface="Beirut" pitchFamily="2" charset="-78"/>
              </a:rPr>
            </a:br>
            <a:r>
              <a:rPr lang="ru-RU" sz="2800" dirty="0">
                <a:solidFill>
                  <a:srgbClr val="222222"/>
                </a:solidFill>
                <a:latin typeface="-apple-system"/>
                <a:cs typeface="Beirut" pitchFamily="2" charset="-78"/>
              </a:rPr>
              <a:t>для своих суперклассов</a:t>
            </a:r>
            <a:r>
              <a:rPr lang="en-US" sz="2800" dirty="0">
                <a:solidFill>
                  <a:srgbClr val="222222"/>
                </a:solidFill>
                <a:latin typeface="-apple-system"/>
                <a:cs typeface="Beirut" pitchFamily="2" charset="-78"/>
              </a:rPr>
              <a:t>. </a:t>
            </a:r>
            <a:br>
              <a:rPr lang="en-US" sz="2800" dirty="0">
                <a:solidFill>
                  <a:srgbClr val="222222"/>
                </a:solidFill>
                <a:latin typeface="-apple-system"/>
                <a:cs typeface="Beirut" pitchFamily="2" charset="-78"/>
              </a:rPr>
            </a:br>
            <a:r>
              <a:rPr lang="ru-RU" sz="2800" dirty="0">
                <a:solidFill>
                  <a:srgbClr val="222222"/>
                </a:solidFill>
                <a:latin typeface="-apple-system"/>
                <a:cs typeface="Beirut" pitchFamily="2" charset="-78"/>
              </a:rPr>
              <a:t>Наследующий класс должен дополнять</a:t>
            </a:r>
            <a:r>
              <a:rPr lang="en-US" sz="2800" dirty="0">
                <a:solidFill>
                  <a:srgbClr val="222222"/>
                </a:solidFill>
                <a:latin typeface="-apple-system"/>
                <a:cs typeface="Beirut" pitchFamily="2" charset="-78"/>
              </a:rPr>
              <a:t>, </a:t>
            </a:r>
            <a:r>
              <a:rPr lang="ru-RU" sz="2800" dirty="0">
                <a:solidFill>
                  <a:srgbClr val="222222"/>
                </a:solidFill>
                <a:latin typeface="-apple-system"/>
                <a:cs typeface="Beirut" pitchFamily="2" charset="-78"/>
              </a:rPr>
              <a:t>а не изменять базовый</a:t>
            </a:r>
            <a:r>
              <a:rPr lang="en-US" sz="2800" dirty="0">
                <a:solidFill>
                  <a:srgbClr val="222222"/>
                </a:solidFill>
                <a:latin typeface="-apple-system"/>
                <a:cs typeface="Beirut" pitchFamily="2" charset="-78"/>
              </a:rPr>
              <a:t>. </a:t>
            </a:r>
            <a:endParaRPr lang="en-US" sz="2800" i="0" dirty="0">
              <a:solidFill>
                <a:srgbClr val="222222"/>
              </a:solidFill>
              <a:effectLst/>
              <a:latin typeface="Beirut" pitchFamily="2" charset="-78"/>
              <a:cs typeface="Beirut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DD847-8C07-344A-9856-224321F55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60" y="1384055"/>
            <a:ext cx="5436539" cy="4130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995E75-A593-FE4F-B056-92B21CE95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1" y="1551709"/>
            <a:ext cx="3877623" cy="367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2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</TotalTime>
  <Words>120</Words>
  <Application>Microsoft Macintosh PowerPoint</Application>
  <PresentationFormat>Широкоэкранный</PresentationFormat>
  <Paragraphs>25</Paragraphs>
  <Slides>12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-apple-system</vt:lpstr>
      <vt:lpstr>Arial</vt:lpstr>
      <vt:lpstr>Beirut</vt:lpstr>
      <vt:lpstr>Calibri</vt:lpstr>
      <vt:lpstr>Calibri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Принципы SOLID</dc:title>
  <dc:creator>Microsoft Office User</dc:creator>
  <cp:lastModifiedBy>Microsoft Office User</cp:lastModifiedBy>
  <cp:revision>28</cp:revision>
  <cp:lastPrinted>2020-02-13T09:34:44Z</cp:lastPrinted>
  <dcterms:created xsi:type="dcterms:W3CDTF">2020-02-13T09:20:39Z</dcterms:created>
  <dcterms:modified xsi:type="dcterms:W3CDTF">2020-03-19T15:45:56Z</dcterms:modified>
</cp:coreProperties>
</file>